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56" r:id="rId3"/>
    <p:sldId id="266" r:id="rId4"/>
    <p:sldId id="261" r:id="rId5"/>
    <p:sldId id="268" r:id="rId6"/>
    <p:sldId id="275" r:id="rId7"/>
    <p:sldId id="263" r:id="rId8"/>
    <p:sldId id="269" r:id="rId9"/>
    <p:sldId id="277" r:id="rId10"/>
    <p:sldId id="274" r:id="rId11"/>
    <p:sldId id="278" r:id="rId12"/>
    <p:sldId id="276" r:id="rId13"/>
    <p:sldId id="27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8"/>
    <p:restoredTop sz="95687"/>
  </p:normalViewPr>
  <p:slideViewPr>
    <p:cSldViewPr snapToGrid="0" snapToObjects="1">
      <p:cViewPr varScale="1">
        <p:scale>
          <a:sx n="100" d="100"/>
          <a:sy n="100" d="100"/>
        </p:scale>
        <p:origin x="19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CA5A6-0708-254B-AFAA-29AA06100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89913-B0D2-8E46-9928-0CB3AF23BB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F2ED6-B01C-C44F-B80A-7990EAC1C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53C914-14EB-DF42-9B0C-30815BC83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D010F-C2C5-0B4C-9481-A642E085F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32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00051-E987-AA47-99E6-BCFEF6EC4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77AB55-1F73-9744-B5D5-117128C00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9C381-5A61-5945-B1BE-E0D7F83AD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C164D-A4DB-A549-8FAC-E896DFECF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EDF45-E891-054B-93C1-60574FF1E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802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E8D146-EC5A-2B4E-8EB7-136F33C46C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C46F8B-C91B-C140-8540-4AB05A760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B643F-8D96-904B-8B7A-FC993A490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E095B-89AB-524E-846A-76C5FE2FB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FB276-6255-044C-B7CB-254FE32BF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323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F08A4-FF16-1A42-9D22-B3BDD709C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BFA28-6BEF-F046-B616-FC84B1572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FC7C4-FDDD-644C-8560-B566102FC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E997F-DB38-1543-807A-EAC7DBC60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6D4D1-7C29-DD45-93CE-BCCDB98D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3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667B6-9576-5449-A51C-6E4546AA1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2DFE89-FBCA-6749-90B1-63EF9404C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3ED28-9CCF-894E-898A-BFBAFBA1C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B7E27-4DF8-D94D-9EBB-70FC92967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360E-FB14-F344-9440-4DD04E3B7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303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2E4A-2F1F-CD46-81FF-E849902E3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25B93-ADEA-D445-B4B1-5B790D1A72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0F985-430C-CB48-A6CF-2DD724971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DE78B-B1F3-EA46-8EAA-E8BFCD2BC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FF2BD-744D-A74E-87EE-6B35B03B9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8B169-8DE6-8843-85B2-82C7B4529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266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A8F0A-B654-0B41-BFBF-507E8D80D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022DD-B0E9-684B-94E7-43484CE78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70D82-8F66-B34E-A71D-DEDF0BDB9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D81817-1FBB-6245-A228-E00BFF25C5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8E7514-34B6-CD42-A44F-67584CC34C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D888D0-B341-0F40-A589-980443DE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534466-7514-3642-B7C4-283709A3C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F7AD50-55A4-5B44-A135-4901CF09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51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AD893-CE58-C949-B8C7-5D6D98D62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E5672E-AA04-3E46-92AA-605E2B63B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7DCBA-3C9E-E442-9419-FBB59712B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D4001-F11A-AE49-88C4-25328AE91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07BD23-14DA-FB4C-B5F8-FC6C9C1C4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65A196-0DDF-CF41-BD0A-BA605647F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5DE9B3-F32C-AF40-943E-FC9559E8F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579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A6D59-81B1-E24D-9214-9429508AF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80233-FC11-C64A-9C79-E3B7DF27C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7F4D3-000D-BE4F-9FB7-5CC890F79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0EAE0F-907D-594C-99E1-0412EF672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8222C6-7D9E-F542-BF76-CC5BBCFC9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0FE20D-40D4-E44F-A237-8F065C8B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57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9E57A-12FA-294B-BC65-7C35FBEB8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7688FA-992C-1748-BC1B-CEC3776D38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18ACD-D16B-4441-A356-E4D7C304F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2C2F9-D33A-3E40-8734-8BA7D1DDC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52A5F9-13FE-CB4E-B0D2-C6E4215E6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7E8B0-ECEF-6549-A2AE-5C17ED3D2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472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F03BB6-8423-5B45-97B8-F23894F55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2DDE5-ECBD-344F-9AED-77895EF9C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9DC66-DB17-1644-A269-CB5DA21F6B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C4A0D-3EDC-6C42-93FF-8C9BC1A3F6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F2F91-6B39-FD4B-AE56-BA41816EBF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18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solgr/python_sat_tutorials/blob/main/Ch8_Land_Example.ipynb" TargetMode="External"/><Relationship Id="rId2" Type="http://schemas.openxmlformats.org/officeDocument/2006/relationships/hyperlink" Target="https://data.ceda.ac.uk/neodc/esacci/ocean_colour/data/v4.2-release/geographic/netcdf/chlor_a/daily/v4.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89F891B-266C-9F69-BF68-C2A38101F45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8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89049" y="0"/>
            <a:ext cx="8702233" cy="4538133"/>
          </a:xfrm>
          <a:prstGeom prst="rect">
            <a:avLst/>
          </a:prstGeom>
        </p:spPr>
      </p:pic>
      <p:pic>
        <p:nvPicPr>
          <p:cNvPr id="3" name="Picture 21" descr="Bildergebnis fÃ¼r saildrone logo">
            <a:extLst>
              <a:ext uri="{FF2B5EF4-FFF2-40B4-BE49-F238E27FC236}">
                <a16:creationId xmlns:a16="http://schemas.microsoft.com/office/drawing/2014/main" id="{D86A5493-5171-CA01-76E1-D738C88AE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83514" y="5785104"/>
            <a:ext cx="2619375" cy="73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461798-1A5C-D08F-27FC-4A56E1BC144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1653" y="5548683"/>
            <a:ext cx="1211031" cy="12110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F57151-531E-83A3-8D6A-DA11866D8FA6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77" y="4913599"/>
            <a:ext cx="1955800" cy="1905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F890B5D-4C8A-4E49-2044-21DF21644139}"/>
              </a:ext>
            </a:extLst>
          </p:cNvPr>
          <p:cNvSpPr/>
          <p:nvPr/>
        </p:nvSpPr>
        <p:spPr>
          <a:xfrm>
            <a:off x="230940" y="2122598"/>
            <a:ext cx="398859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Validation of satellite data</a:t>
            </a:r>
          </a:p>
          <a:p>
            <a:endParaRPr lang="en-US" dirty="0"/>
          </a:p>
          <a:p>
            <a:r>
              <a:rPr lang="en-US" dirty="0"/>
              <a:t>Sea Surface Temperature (SST) </a:t>
            </a:r>
          </a:p>
          <a:p>
            <a:r>
              <a:rPr lang="en-US" dirty="0"/>
              <a:t>&amp; </a:t>
            </a:r>
          </a:p>
          <a:p>
            <a:r>
              <a:rPr lang="en-US" dirty="0"/>
              <a:t>Sea Surface Salinity (SSS)</a:t>
            </a:r>
          </a:p>
          <a:p>
            <a:endParaRPr lang="en-US" i="1" dirty="0"/>
          </a:p>
          <a:p>
            <a:r>
              <a:rPr lang="en-US" sz="2000" b="1" i="1" dirty="0"/>
              <a:t>in challenging environments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1715EA6-6DA1-3C57-DFF6-5204A853A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63825" y="5201682"/>
            <a:ext cx="1634323" cy="136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A87746-38F3-6E4C-6046-24EF4CF60D8A}"/>
              </a:ext>
            </a:extLst>
          </p:cNvPr>
          <p:cNvSpPr/>
          <p:nvPr/>
        </p:nvSpPr>
        <p:spPr>
          <a:xfrm>
            <a:off x="491369" y="468628"/>
            <a:ext cx="5476051" cy="769441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4400" dirty="0"/>
              <a:t>MISST and SSS projects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E7336E-87C9-BAAB-C1AA-8CF9BF8691A1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alphaModFix amt="8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8231" y="1492512"/>
            <a:ext cx="3145283" cy="279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975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78FAC3-82BC-5E8B-01BB-7340FFC83CCE}"/>
              </a:ext>
            </a:extLst>
          </p:cNvPr>
          <p:cNvSpPr/>
          <p:nvPr/>
        </p:nvSpPr>
        <p:spPr>
          <a:xfrm>
            <a:off x="389640" y="301982"/>
            <a:ext cx="1133730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P4:</a:t>
            </a:r>
          </a:p>
          <a:p>
            <a:r>
              <a:rPr lang="en-US" dirty="0"/>
              <a:t>Do differences between in-situ and satellite values change during the year? (</a:t>
            </a:r>
            <a:r>
              <a:rPr lang="en-US" dirty="0" err="1"/>
              <a:t>aleydis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Temperature &amp; Salinity. By Region and/</a:t>
            </a:r>
            <a:r>
              <a:rPr lang="en-US"/>
              <a:t>or Global 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7E2332F-161E-0E84-7534-7E766B046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25401" y="3196739"/>
            <a:ext cx="6151672" cy="3458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B521D0-0CF7-959E-A484-874A435FF495}"/>
              </a:ext>
            </a:extLst>
          </p:cNvPr>
          <p:cNvSpPr txBox="1"/>
          <p:nvPr/>
        </p:nvSpPr>
        <p:spPr>
          <a:xfrm>
            <a:off x="487318" y="2063710"/>
            <a:ext cx="329361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Aggregate all data for a region in a dataset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 data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Compare T or S data from </a:t>
            </a:r>
            <a:r>
              <a:rPr lang="en-US" dirty="0" err="1"/>
              <a:t>saildrone</a:t>
            </a:r>
            <a:r>
              <a:rPr lang="en-US" dirty="0"/>
              <a:t> with co-located satellite data and answer the following questions: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Is there a month with larger/smaller differences?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 region that shows differences through the year?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Are these differences due to Temperature or wind?</a:t>
            </a:r>
          </a:p>
        </p:txBody>
      </p:sp>
    </p:spTree>
    <p:extLst>
      <p:ext uri="{BB962C8B-B14F-4D97-AF65-F5344CB8AC3E}">
        <p14:creationId xmlns:p14="http://schemas.microsoft.com/office/powerpoint/2010/main" val="3410631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9D5F-A432-9500-CBBB-4D05AF87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P5: </a:t>
            </a:r>
            <a:r>
              <a:rPr lang="en-US" dirty="0"/>
              <a:t>Acquire chlorophyll data (meg)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6CDD1-9A3C-1945-6495-9EEC8EA4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What are chlorophyll-a conditions on a given cruise day?</a:t>
            </a:r>
          </a:p>
          <a:p>
            <a:r>
              <a:rPr lang="en-US" dirty="0"/>
              <a:t>Open a west coast </a:t>
            </a:r>
            <a:r>
              <a:rPr lang="en-US" dirty="0" err="1"/>
              <a:t>saildrone</a:t>
            </a:r>
            <a:r>
              <a:rPr lang="en-US" dirty="0"/>
              <a:t> cruise</a:t>
            </a:r>
          </a:p>
          <a:p>
            <a:r>
              <a:rPr lang="en-US" dirty="0"/>
              <a:t>Select 3 dates at random</a:t>
            </a:r>
          </a:p>
          <a:p>
            <a:r>
              <a:rPr lang="en-US" dirty="0"/>
              <a:t>Get </a:t>
            </a:r>
            <a:r>
              <a:rPr lang="en-US" dirty="0" err="1"/>
              <a:t>chlo</a:t>
            </a:r>
            <a:r>
              <a:rPr lang="en-US" dirty="0"/>
              <a:t> images for those days for a region around the point where </a:t>
            </a:r>
            <a:r>
              <a:rPr lang="en-US" dirty="0" err="1"/>
              <a:t>saildrone</a:t>
            </a:r>
            <a:r>
              <a:rPr lang="en-US" dirty="0"/>
              <a:t> was that day </a:t>
            </a:r>
            <a:r>
              <a:rPr lang="en-US" dirty="0" err="1"/>
              <a:t>lat</a:t>
            </a:r>
            <a:r>
              <a:rPr lang="en-US" dirty="0"/>
              <a:t>/</a:t>
            </a:r>
            <a:r>
              <a:rPr lang="en-US" dirty="0" err="1"/>
              <a:t>lon</a:t>
            </a:r>
            <a:r>
              <a:rPr lang="en-US" dirty="0"/>
              <a:t> +-3 deg</a:t>
            </a:r>
          </a:p>
          <a:p>
            <a:r>
              <a:rPr lang="en-US" dirty="0"/>
              <a:t>Data from:</a:t>
            </a:r>
          </a:p>
          <a:p>
            <a:pPr lvl="1"/>
            <a:r>
              <a:rPr lang="en-US" dirty="0">
                <a:hlinkClick r:id="rId2"/>
              </a:rPr>
              <a:t>https://data.ceda.ac.uk/neodc/esacci/ocean_colour/data/v4.2-release/geographic/netcdf/chlor_a/daily/v4.2</a:t>
            </a:r>
            <a:endParaRPr lang="en-US" dirty="0"/>
          </a:p>
          <a:p>
            <a:r>
              <a:rPr lang="en-US" dirty="0"/>
              <a:t>Code example: (4</a:t>
            </a:r>
            <a:r>
              <a:rPr lang="en-US" baseline="30000" dirty="0"/>
              <a:t>th</a:t>
            </a:r>
            <a:r>
              <a:rPr lang="en-US" dirty="0"/>
              <a:t> grey cell (‘</a:t>
            </a:r>
            <a:r>
              <a:rPr lang="en-US" i="1" dirty="0"/>
              <a:t># Download each file from our list, and select region’)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https://github.com/marisolgr/python_sat_tutorials/blob/main/Ch8_Land_Example.ipynb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947816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FEF8B-B0CA-FFD4-A928-87AE4DD2C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P6: </a:t>
            </a:r>
            <a:r>
              <a:rPr lang="en-US" dirty="0"/>
              <a:t>Put together the cleaning the data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E8341-E8CA-E6B1-C7DE-AE67ECD89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a menu and select a region:</a:t>
            </a:r>
          </a:p>
          <a:p>
            <a:pPr lvl="1"/>
            <a:r>
              <a:rPr lang="en-US" dirty="0"/>
              <a:t>Select a set of files</a:t>
            </a:r>
          </a:p>
          <a:p>
            <a:pPr lvl="1"/>
            <a:r>
              <a:rPr lang="en-US" dirty="0"/>
              <a:t>Open files and select data for region</a:t>
            </a:r>
          </a:p>
          <a:p>
            <a:pPr lvl="1"/>
            <a:r>
              <a:rPr lang="en-US" dirty="0"/>
              <a:t>Aggregate into one dataset</a:t>
            </a:r>
          </a:p>
          <a:p>
            <a:pPr lvl="1"/>
            <a:r>
              <a:rPr lang="en-US" dirty="0"/>
              <a:t>Clean anomalies (and if west coast, also take out the bay)</a:t>
            </a:r>
          </a:p>
          <a:p>
            <a:r>
              <a:rPr lang="en-US" dirty="0"/>
              <a:t>Return</a:t>
            </a:r>
          </a:p>
          <a:p>
            <a:pPr lvl="1"/>
            <a:r>
              <a:rPr lang="en-US" dirty="0"/>
              <a:t>plot data: trajectory and TS plot</a:t>
            </a:r>
          </a:p>
          <a:p>
            <a:pPr lvl="1"/>
            <a:r>
              <a:rPr lang="en-US" dirty="0"/>
              <a:t>New aggregated dataset</a:t>
            </a:r>
          </a:p>
        </p:txBody>
      </p:sp>
    </p:spTree>
    <p:extLst>
      <p:ext uri="{BB962C8B-B14F-4D97-AF65-F5344CB8AC3E}">
        <p14:creationId xmlns:p14="http://schemas.microsoft.com/office/powerpoint/2010/main" val="380442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A4FAF-E833-310B-EBB1-964259D9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P7: </a:t>
            </a:r>
            <a:r>
              <a:rPr lang="en-US" dirty="0"/>
              <a:t>All functions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B2AD9-BA19-F499-57CC-459C15182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file with all the functions</a:t>
            </a:r>
          </a:p>
          <a:p>
            <a:pPr lvl="1"/>
            <a:r>
              <a:rPr lang="en-US" dirty="0"/>
              <a:t>One cell per function</a:t>
            </a:r>
          </a:p>
          <a:p>
            <a:pPr lvl="1"/>
            <a:r>
              <a:rPr lang="en-US" dirty="0"/>
              <a:t>Each function will have all the libraries it needs</a:t>
            </a:r>
          </a:p>
          <a:p>
            <a:pPr lvl="1"/>
            <a:r>
              <a:rPr lang="en-US" dirty="0"/>
              <a:t>Clean up and comment what needs it</a:t>
            </a:r>
          </a:p>
          <a:p>
            <a:r>
              <a:rPr lang="en-US" dirty="0"/>
              <a:t>In the same script (below) exemplify how to use each function</a:t>
            </a:r>
          </a:p>
          <a:p>
            <a:pPr lvl="1"/>
            <a:r>
              <a:rPr lang="en-US" dirty="0"/>
              <a:t>One of this examples is Project 6. </a:t>
            </a:r>
          </a:p>
          <a:p>
            <a:r>
              <a:rPr lang="en-US" dirty="0"/>
              <a:t>Test that all work</a:t>
            </a:r>
          </a:p>
        </p:txBody>
      </p:sp>
    </p:spTree>
    <p:extLst>
      <p:ext uri="{BB962C8B-B14F-4D97-AF65-F5344CB8AC3E}">
        <p14:creationId xmlns:p14="http://schemas.microsoft.com/office/powerpoint/2010/main" val="693521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B25AD8-BE53-0C56-8842-39B388DF6F77}"/>
              </a:ext>
            </a:extLst>
          </p:cNvPr>
          <p:cNvSpPr txBox="1"/>
          <p:nvPr/>
        </p:nvSpPr>
        <p:spPr>
          <a:xfrm>
            <a:off x="568171" y="559293"/>
            <a:ext cx="674838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Question 3 &amp; 4: Can we identify fronts and how large they are</a:t>
            </a:r>
          </a:p>
          <a:p>
            <a:pPr marL="285750" indent="-285750">
              <a:buFontTx/>
              <a:buChar char="-"/>
            </a:pPr>
            <a:r>
              <a:rPr lang="en-US" dirty="0"/>
              <a:t>Fronts of salinity due to river run off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Arctic, Northern California Current, Brazil</a:t>
            </a:r>
          </a:p>
          <a:p>
            <a:pPr marL="285750" indent="-285750">
              <a:buFontTx/>
              <a:buChar char="-"/>
            </a:pPr>
            <a:r>
              <a:rPr lang="en-US" dirty="0"/>
              <a:t>Fronts of temperature and salinity due to coastal upwelling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California Current, Canary Current </a:t>
            </a:r>
          </a:p>
        </p:txBody>
      </p:sp>
    </p:spTree>
    <p:extLst>
      <p:ext uri="{BB962C8B-B14F-4D97-AF65-F5344CB8AC3E}">
        <p14:creationId xmlns:p14="http://schemas.microsoft.com/office/powerpoint/2010/main" val="2016042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86EB03-19AD-CBEF-044E-A293901BE50B}"/>
              </a:ext>
            </a:extLst>
          </p:cNvPr>
          <p:cNvSpPr txBox="1"/>
          <p:nvPr/>
        </p:nvSpPr>
        <p:spPr>
          <a:xfrm>
            <a:off x="568171" y="559293"/>
            <a:ext cx="1013918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Question 5: What are the surface conditions during upwelling events and how far they extend</a:t>
            </a:r>
          </a:p>
          <a:p>
            <a:pPr marL="285750" indent="-285750">
              <a:buFontTx/>
              <a:buChar char="-"/>
            </a:pPr>
            <a:r>
              <a:rPr lang="en-US" dirty="0"/>
              <a:t>Identify upwelling events (strong equatorward alongshore winds, cold temperature, high salinity)</a:t>
            </a:r>
          </a:p>
          <a:p>
            <a:pPr marL="285750" indent="-285750">
              <a:buFontTx/>
              <a:buChar char="-"/>
            </a:pPr>
            <a:r>
              <a:rPr lang="en-US" dirty="0"/>
              <a:t>O? </a:t>
            </a:r>
            <a:r>
              <a:rPr lang="en-US" dirty="0" err="1"/>
              <a:t>Chl</a:t>
            </a:r>
            <a:r>
              <a:rPr lang="en-US" dirty="0"/>
              <a:t>?</a:t>
            </a:r>
          </a:p>
          <a:p>
            <a:pPr marL="285750" indent="-285750">
              <a:buFontTx/>
              <a:buChar char="-"/>
            </a:pPr>
            <a:r>
              <a:rPr lang="en-US" dirty="0"/>
              <a:t>Compare to satellite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Other data</a:t>
            </a:r>
          </a:p>
        </p:txBody>
      </p:sp>
    </p:spTree>
    <p:extLst>
      <p:ext uri="{BB962C8B-B14F-4D97-AF65-F5344CB8AC3E}">
        <p14:creationId xmlns:p14="http://schemas.microsoft.com/office/powerpoint/2010/main" val="1515352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783884-C25B-67C8-EC37-B34DD7C907A2}"/>
              </a:ext>
            </a:extLst>
          </p:cNvPr>
          <p:cNvSpPr/>
          <p:nvPr/>
        </p:nvSpPr>
        <p:spPr>
          <a:xfrm>
            <a:off x="375820" y="321789"/>
            <a:ext cx="111296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Question 7: When do we get higher stratification?</a:t>
            </a:r>
          </a:p>
          <a:p>
            <a:pPr marL="285750" indent="-285750">
              <a:buFontTx/>
              <a:buChar char="-"/>
            </a:pPr>
            <a:r>
              <a:rPr lang="en-US" dirty="0"/>
              <a:t>Put together SBE thermistors data with other cruise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Identify high stratification periods</a:t>
            </a:r>
          </a:p>
          <a:p>
            <a:pPr marL="285750" indent="-285750">
              <a:buFontTx/>
              <a:buChar char="-"/>
            </a:pPr>
            <a:r>
              <a:rPr lang="en-US" dirty="0"/>
              <a:t>Compare to other collected data to identify why</a:t>
            </a:r>
          </a:p>
          <a:p>
            <a:pPr marL="285750" indent="-285750">
              <a:buFontTx/>
              <a:buChar char="-"/>
            </a:pPr>
            <a:r>
              <a:rPr lang="en-US" dirty="0"/>
              <a:t>Only 1 cruise for now in the Arctic (2019) </a:t>
            </a:r>
          </a:p>
        </p:txBody>
      </p:sp>
    </p:spTree>
    <p:extLst>
      <p:ext uri="{BB962C8B-B14F-4D97-AF65-F5344CB8AC3E}">
        <p14:creationId xmlns:p14="http://schemas.microsoft.com/office/powerpoint/2010/main" val="2125925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7BC68E-333D-D04C-B669-B188F372DD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2978" y="0"/>
            <a:ext cx="5164186" cy="5258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630ACA-5BED-D348-8B4F-8762B366FE8C}"/>
              </a:ext>
            </a:extLst>
          </p:cNvPr>
          <p:cNvSpPr txBox="1"/>
          <p:nvPr/>
        </p:nvSpPr>
        <p:spPr>
          <a:xfrm>
            <a:off x="2276021" y="1447303"/>
            <a:ext cx="4221027" cy="646331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3600" dirty="0"/>
              <a:t>45 Cruises 2015-2021</a:t>
            </a:r>
          </a:p>
        </p:txBody>
      </p:sp>
      <p:pic>
        <p:nvPicPr>
          <p:cNvPr id="6" name="Picture 21" descr="Bildergebnis fÃ¼r saildrone logo">
            <a:extLst>
              <a:ext uri="{FF2B5EF4-FFF2-40B4-BE49-F238E27FC236}">
                <a16:creationId xmlns:a16="http://schemas.microsoft.com/office/drawing/2014/main" id="{7972CA73-604B-AF3E-2201-1FFD3658D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0591" y="196572"/>
            <a:ext cx="3877275" cy="1092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FB1CB1-9767-5C37-6C2D-DB86782BF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3151767"/>
            <a:ext cx="7936089" cy="368697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2DD26B-6BDF-E305-3B48-53EFE56A859F}"/>
              </a:ext>
            </a:extLst>
          </p:cNvPr>
          <p:cNvSpPr txBox="1"/>
          <p:nvPr/>
        </p:nvSpPr>
        <p:spPr>
          <a:xfrm>
            <a:off x="7936089" y="6367809"/>
            <a:ext cx="3136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 @ the Surface (C) </a:t>
            </a:r>
          </a:p>
        </p:txBody>
      </p:sp>
    </p:spTree>
    <p:extLst>
      <p:ext uri="{BB962C8B-B14F-4D97-AF65-F5344CB8AC3E}">
        <p14:creationId xmlns:p14="http://schemas.microsoft.com/office/powerpoint/2010/main" val="3481270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C758AF-2228-42EF-CCA4-E70C21BC0E2E}"/>
              </a:ext>
            </a:extLst>
          </p:cNvPr>
          <p:cNvSpPr txBox="1"/>
          <p:nvPr/>
        </p:nvSpPr>
        <p:spPr>
          <a:xfrm>
            <a:off x="86317" y="6424199"/>
            <a:ext cx="3136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 @ the Surface (C) 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8BC1049-E083-0077-DDED-FE4204D4F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854353"/>
            <a:ext cx="12192000" cy="566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8D8064-5812-BD60-8580-A2D335C2797C}"/>
              </a:ext>
            </a:extLst>
          </p:cNvPr>
          <p:cNvSpPr/>
          <p:nvPr/>
        </p:nvSpPr>
        <p:spPr>
          <a:xfrm>
            <a:off x="174496" y="208022"/>
            <a:ext cx="117127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/>
              <a:t>Challenging environments: </a:t>
            </a:r>
            <a:r>
              <a:rPr lang="en-US" sz="2800" dirty="0"/>
              <a:t>near ice, near river outputs, coastal areas, fronts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73A3EB0-C8AF-6F9D-5000-23E3E58340A8}"/>
              </a:ext>
            </a:extLst>
          </p:cNvPr>
          <p:cNvCxnSpPr>
            <a:cxnSpLocks/>
          </p:cNvCxnSpPr>
          <p:nvPr/>
        </p:nvCxnSpPr>
        <p:spPr>
          <a:xfrm flipH="1">
            <a:off x="1593864" y="731242"/>
            <a:ext cx="3136180" cy="132898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D7F73F-0DB1-F5C4-E6F9-0F21BED664E6}"/>
              </a:ext>
            </a:extLst>
          </p:cNvPr>
          <p:cNvCxnSpPr>
            <a:cxnSpLocks/>
          </p:cNvCxnSpPr>
          <p:nvPr/>
        </p:nvCxnSpPr>
        <p:spPr>
          <a:xfrm flipH="1">
            <a:off x="1478844" y="731242"/>
            <a:ext cx="5091289" cy="1616847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32E296B-A8EE-8C73-BD37-1016BCB3C0E8}"/>
              </a:ext>
            </a:extLst>
          </p:cNvPr>
          <p:cNvCxnSpPr>
            <a:cxnSpLocks/>
          </p:cNvCxnSpPr>
          <p:nvPr/>
        </p:nvCxnSpPr>
        <p:spPr>
          <a:xfrm flipH="1">
            <a:off x="3586353" y="731242"/>
            <a:ext cx="3136180" cy="2361914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DB598EC-03B9-3A7F-B669-AF1067FB1616}"/>
              </a:ext>
            </a:extLst>
          </p:cNvPr>
          <p:cNvCxnSpPr>
            <a:cxnSpLocks/>
          </p:cNvCxnSpPr>
          <p:nvPr/>
        </p:nvCxnSpPr>
        <p:spPr>
          <a:xfrm>
            <a:off x="6874933" y="731242"/>
            <a:ext cx="169334" cy="4077825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EFB28B6-A2B8-9825-9353-6FC9F53C7872}"/>
              </a:ext>
            </a:extLst>
          </p:cNvPr>
          <p:cNvCxnSpPr>
            <a:cxnSpLocks/>
          </p:cNvCxnSpPr>
          <p:nvPr/>
        </p:nvCxnSpPr>
        <p:spPr>
          <a:xfrm flipH="1">
            <a:off x="8830042" y="708285"/>
            <a:ext cx="1813247" cy="305656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877DD1-2AE2-1F84-94A0-10D94CBFF116}"/>
              </a:ext>
            </a:extLst>
          </p:cNvPr>
          <p:cNvCxnSpPr>
            <a:cxnSpLocks/>
          </p:cNvCxnSpPr>
          <p:nvPr/>
        </p:nvCxnSpPr>
        <p:spPr>
          <a:xfrm flipH="1">
            <a:off x="3586353" y="708285"/>
            <a:ext cx="6904536" cy="2720715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4463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743682-6E15-5F4A-B384-E8365DECF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082468" cy="37747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DA41ED-0DEC-3643-A922-999D743A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961" y="2940050"/>
            <a:ext cx="7338039" cy="39179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962F0C-6937-1F3F-7ED2-AF1B68B7BDF7}"/>
              </a:ext>
            </a:extLst>
          </p:cNvPr>
          <p:cNvSpPr txBox="1"/>
          <p:nvPr/>
        </p:nvSpPr>
        <p:spPr>
          <a:xfrm>
            <a:off x="7082468" y="1074198"/>
            <a:ext cx="46555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Validation</a:t>
            </a:r>
            <a:r>
              <a:rPr lang="en-US" dirty="0"/>
              <a:t> </a:t>
            </a:r>
          </a:p>
          <a:p>
            <a:r>
              <a:rPr lang="en-US" dirty="0"/>
              <a:t>quantification of how close data values are</a:t>
            </a:r>
          </a:p>
          <a:p>
            <a:r>
              <a:rPr lang="en-US" dirty="0"/>
              <a:t>between satellite and in situ (</a:t>
            </a:r>
            <a:r>
              <a:rPr lang="en-US" dirty="0" err="1"/>
              <a:t>saildrone</a:t>
            </a:r>
            <a:r>
              <a:rPr lang="en-US" dirty="0"/>
              <a:t>) sources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533259-30E8-869C-7F24-F83E51F85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66633"/>
            <a:ext cx="3168279" cy="28994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1D7811-DCF0-5164-9950-D60D43A3CB3C}"/>
              </a:ext>
            </a:extLst>
          </p:cNvPr>
          <p:cNvSpPr txBox="1"/>
          <p:nvPr/>
        </p:nvSpPr>
        <p:spPr>
          <a:xfrm>
            <a:off x="9447961" y="5968122"/>
            <a:ext cx="2205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Vazquez-Cuervo et al., 2019</a:t>
            </a:r>
          </a:p>
        </p:txBody>
      </p:sp>
    </p:spTree>
    <p:extLst>
      <p:ext uri="{BB962C8B-B14F-4D97-AF65-F5344CB8AC3E}">
        <p14:creationId xmlns:p14="http://schemas.microsoft.com/office/powerpoint/2010/main" val="4160875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743682-6E15-5F4A-B384-E8365DECF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082468" cy="37747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DA41ED-0DEC-3643-A922-999D743A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961" y="2940050"/>
            <a:ext cx="7338039" cy="3917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43FB5E-ACBA-5948-A23E-122ED7F3B37C}"/>
              </a:ext>
            </a:extLst>
          </p:cNvPr>
          <p:cNvSpPr txBox="1"/>
          <p:nvPr/>
        </p:nvSpPr>
        <p:spPr>
          <a:xfrm>
            <a:off x="287736" y="4430273"/>
            <a:ext cx="42784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Comparisons mostly done!</a:t>
            </a:r>
          </a:p>
          <a:p>
            <a:endParaRPr lang="en-US" dirty="0"/>
          </a:p>
          <a:p>
            <a:r>
              <a:rPr lang="en-US" sz="2400" dirty="0">
                <a:solidFill>
                  <a:schemeClr val="accent2"/>
                </a:solidFill>
              </a:rPr>
              <a:t>Now the question is “why?”</a:t>
            </a:r>
          </a:p>
          <a:p>
            <a:endParaRPr lang="en-US" sz="2400" dirty="0">
              <a:solidFill>
                <a:srgbClr val="C00000"/>
              </a:solidFill>
            </a:endParaRPr>
          </a:p>
          <a:p>
            <a:r>
              <a:rPr lang="en-US" sz="2400" dirty="0">
                <a:solidFill>
                  <a:srgbClr val="C00000"/>
                </a:solidFill>
              </a:rPr>
              <a:t>And get to ask some interesting questions to the data collected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962F0C-6937-1F3F-7ED2-AF1B68B7BDF7}"/>
              </a:ext>
            </a:extLst>
          </p:cNvPr>
          <p:cNvSpPr txBox="1"/>
          <p:nvPr/>
        </p:nvSpPr>
        <p:spPr>
          <a:xfrm>
            <a:off x="7082468" y="1074198"/>
            <a:ext cx="46555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Validation</a:t>
            </a:r>
            <a:r>
              <a:rPr lang="en-US" dirty="0"/>
              <a:t> </a:t>
            </a:r>
          </a:p>
          <a:p>
            <a:r>
              <a:rPr lang="en-US" dirty="0"/>
              <a:t>quantification of how close data values are</a:t>
            </a:r>
          </a:p>
          <a:p>
            <a:r>
              <a:rPr lang="en-US" dirty="0"/>
              <a:t>between satellite and in situ (</a:t>
            </a:r>
            <a:r>
              <a:rPr lang="en-US" dirty="0" err="1"/>
              <a:t>saildrone</a:t>
            </a:r>
            <a:r>
              <a:rPr lang="en-US" dirty="0"/>
              <a:t>) sources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A49B9-A68C-1DDB-91AB-65435278555A}"/>
              </a:ext>
            </a:extLst>
          </p:cNvPr>
          <p:cNvSpPr txBox="1"/>
          <p:nvPr/>
        </p:nvSpPr>
        <p:spPr>
          <a:xfrm>
            <a:off x="9447961" y="5968122"/>
            <a:ext cx="2205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Vazquez-Cuervo et al., 2019</a:t>
            </a:r>
          </a:p>
        </p:txBody>
      </p:sp>
    </p:spTree>
    <p:extLst>
      <p:ext uri="{BB962C8B-B14F-4D97-AF65-F5344CB8AC3E}">
        <p14:creationId xmlns:p14="http://schemas.microsoft.com/office/powerpoint/2010/main" val="1506773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D0005-80AA-CB5A-4BD8-C36B3AE17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Cleaning the data –</a:t>
            </a:r>
            <a:r>
              <a:rPr lang="en-US" dirty="0">
                <a:solidFill>
                  <a:srgbClr val="C00000"/>
                </a:solidFill>
              </a:rPr>
              <a:t> only JPL co-located data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i="1" dirty="0">
                <a:solidFill>
                  <a:srgbClr val="7030A0"/>
                </a:solidFill>
              </a:rPr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647E0-8271-7FA4-8E41-1B135FC0F64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When &amp; Where we have data (</a:t>
            </a:r>
            <a:r>
              <a:rPr lang="en-US" dirty="0" err="1"/>
              <a:t>paul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Input: a list of files.</a:t>
            </a:r>
          </a:p>
          <a:p>
            <a:pPr lvl="2"/>
            <a:r>
              <a:rPr lang="en-US" dirty="0"/>
              <a:t>Read files (all or a list of them) and plot:</a:t>
            </a:r>
          </a:p>
          <a:p>
            <a:pPr lvl="2"/>
            <a:r>
              <a:rPr lang="en-US" dirty="0"/>
              <a:t>All trajectories (choose a variable, including time, as a color)</a:t>
            </a:r>
          </a:p>
          <a:p>
            <a:pPr lvl="2"/>
            <a:r>
              <a:rPr lang="en-US" dirty="0"/>
              <a:t>A plot with year in the x-axis, and cruise number on the y-axis. (which years there is data). Use color to illustrate month or day of year</a:t>
            </a:r>
          </a:p>
          <a:p>
            <a:pPr lvl="2"/>
            <a:r>
              <a:rPr lang="en-US" dirty="0"/>
              <a:t>A plot with day of year on the x-axis and cruise # on the y-axis. (how much data through the year). use color to illustrate latitude</a:t>
            </a:r>
          </a:p>
          <a:p>
            <a:pPr lvl="1"/>
            <a:r>
              <a:rPr lang="en-US" dirty="0"/>
              <a:t>Output: display and save the 3 plots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Select a region (</a:t>
            </a:r>
            <a:r>
              <a:rPr lang="en-US" dirty="0" err="1"/>
              <a:t>aleydis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Input: nothing</a:t>
            </a:r>
          </a:p>
          <a:p>
            <a:pPr lvl="1"/>
            <a:r>
              <a:rPr lang="en-US" dirty="0"/>
              <a:t>Provide a menu of regions and prompt.</a:t>
            </a:r>
          </a:p>
          <a:p>
            <a:pPr lvl="1"/>
            <a:r>
              <a:rPr lang="en-US" dirty="0"/>
              <a:t>Select files of region (California current separate from the rest of the pacific) Output: plot trajectories, return a list of files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87CA2B-13A3-04F5-7D76-3177FBDABB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/>
              <a:t>Clean anomalies (Austin)</a:t>
            </a:r>
          </a:p>
          <a:p>
            <a:pPr lvl="1"/>
            <a:r>
              <a:rPr lang="en-US" dirty="0"/>
              <a:t>Input: a dataset</a:t>
            </a:r>
          </a:p>
          <a:p>
            <a:pPr lvl="1"/>
            <a:r>
              <a:rPr lang="en-US" dirty="0"/>
              <a:t>Remove all Salinity values = 9999</a:t>
            </a:r>
          </a:p>
          <a:p>
            <a:pPr lvl="1"/>
            <a:r>
              <a:rPr lang="en-US" dirty="0"/>
              <a:t>Identify anomalies (points out of the normal), identify time</a:t>
            </a:r>
          </a:p>
          <a:p>
            <a:pPr lvl="1"/>
            <a:r>
              <a:rPr lang="en-US" dirty="0"/>
              <a:t>If TS plot show only few anomalous points set to nan (check thresholds and adjust)</a:t>
            </a:r>
          </a:p>
          <a:p>
            <a:pPr lvl="2"/>
            <a:r>
              <a:rPr lang="en-US" dirty="0"/>
              <a:t>Can verify w satellite image (both salinity and SST)</a:t>
            </a:r>
          </a:p>
          <a:p>
            <a:pPr lvl="1"/>
            <a:r>
              <a:rPr lang="en-US" dirty="0"/>
              <a:t>Output: return clean dataset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dirty="0"/>
              <a:t>Aggregate data by region (meg)</a:t>
            </a:r>
          </a:p>
          <a:p>
            <a:pPr lvl="1"/>
            <a:r>
              <a:rPr lang="en-US" dirty="0"/>
              <a:t>Input: </a:t>
            </a:r>
            <a:r>
              <a:rPr lang="en-US" dirty="0" err="1"/>
              <a:t>lat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 range</a:t>
            </a:r>
          </a:p>
          <a:p>
            <a:pPr lvl="2"/>
            <a:r>
              <a:rPr lang="en-US" dirty="0"/>
              <a:t>select all files and data for that range</a:t>
            </a:r>
          </a:p>
          <a:p>
            <a:pPr lvl="2"/>
            <a:r>
              <a:rPr lang="en-US" dirty="0"/>
              <a:t>Merge into one dataset, adding one variable that identify </a:t>
            </a:r>
            <a:r>
              <a:rPr lang="en-US" dirty="0" err="1"/>
              <a:t>saildrone</a:t>
            </a:r>
            <a:r>
              <a:rPr lang="en-US" dirty="0"/>
              <a:t> ID</a:t>
            </a:r>
          </a:p>
          <a:p>
            <a:pPr lvl="1"/>
            <a:r>
              <a:rPr lang="en-US" dirty="0"/>
              <a:t>Return merged dataset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US" dirty="0"/>
              <a:t>Westcoast (will)</a:t>
            </a:r>
          </a:p>
          <a:p>
            <a:pPr lvl="1"/>
            <a:r>
              <a:rPr lang="en-US" dirty="0"/>
              <a:t>Input: latitudinal rage</a:t>
            </a:r>
          </a:p>
          <a:p>
            <a:pPr lvl="2"/>
            <a:r>
              <a:rPr lang="en-US" dirty="0"/>
              <a:t>All data up to 300 km offshore (not only west coast cruises)</a:t>
            </a:r>
          </a:p>
          <a:p>
            <a:pPr lvl="2"/>
            <a:r>
              <a:rPr lang="en-US" dirty="0"/>
              <a:t>Data inside San Francisco bay set to nan</a:t>
            </a:r>
          </a:p>
          <a:p>
            <a:pPr lvl="2"/>
            <a:r>
              <a:rPr lang="en-US" dirty="0"/>
              <a:t>Only latitudinal range</a:t>
            </a:r>
          </a:p>
          <a:p>
            <a:pPr lvl="1"/>
            <a:r>
              <a:rPr lang="en-US" dirty="0"/>
              <a:t>Return merged dataset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614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5910A-2086-ED41-A657-E34700455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75" y="64360"/>
            <a:ext cx="10515600" cy="779463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P1: </a:t>
            </a:r>
            <a:r>
              <a:rPr lang="en-US" sz="4000" dirty="0"/>
              <a:t>Surface water signature in the California Current (will)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808FA-7125-9041-9720-1C2134EE5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537" y="1037034"/>
            <a:ext cx="5981337" cy="3142077"/>
          </a:xfrm>
        </p:spPr>
        <p:txBody>
          <a:bodyPr>
            <a:normAutofit/>
          </a:bodyPr>
          <a:lstStyle/>
          <a:p>
            <a:r>
              <a:rPr lang="en-US" sz="1800" dirty="0"/>
              <a:t>Temperature-Salinity (TS) characteristics determine density and type of water</a:t>
            </a:r>
          </a:p>
          <a:p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Are there defined zones in the CC according to surface TS?</a:t>
            </a:r>
          </a:p>
          <a:p>
            <a:r>
              <a:rPr lang="en-US" sz="1800" dirty="0"/>
              <a:t>Using </a:t>
            </a:r>
            <a:r>
              <a:rPr lang="en-US" sz="1800" dirty="0" err="1"/>
              <a:t>saildrone</a:t>
            </a:r>
            <a:r>
              <a:rPr lang="en-US" sz="1800" dirty="0"/>
              <a:t> data, select west coast, clean and aggregate</a:t>
            </a:r>
          </a:p>
          <a:p>
            <a:r>
              <a:rPr lang="en-US" sz="1800" dirty="0"/>
              <a:t>Plot TS</a:t>
            </a:r>
          </a:p>
          <a:p>
            <a:r>
              <a:rPr lang="en-US" sz="1800" dirty="0"/>
              <a:t>Use scikit-learn clustering tool to identify clustering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CB2A6D-8D33-7D4A-A262-9E688C70D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75" y="3429000"/>
            <a:ext cx="3212071" cy="35058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FC760E-05D0-514D-95E3-D5B4CE9C2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999" y="3792781"/>
            <a:ext cx="5372463" cy="31420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51CCF4-C71F-A043-8999-DF4E0CE70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9007" y="774228"/>
            <a:ext cx="2990215" cy="2867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44EBA1-B821-4C48-BA6B-B03D522FC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7819" y="3559045"/>
            <a:ext cx="3269238" cy="3269238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FF394C6-5AFD-C139-F1B2-4B3AFA534A2F}"/>
              </a:ext>
            </a:extLst>
          </p:cNvPr>
          <p:cNvCxnSpPr>
            <a:cxnSpLocks/>
          </p:cNvCxnSpPr>
          <p:nvPr/>
        </p:nvCxnSpPr>
        <p:spPr>
          <a:xfrm flipV="1">
            <a:off x="10011266" y="2207772"/>
            <a:ext cx="565608" cy="250563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437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E5C244-98E9-6A88-BEDE-B65EC882951F}"/>
              </a:ext>
            </a:extLst>
          </p:cNvPr>
          <p:cNvSpPr txBox="1"/>
          <p:nvPr/>
        </p:nvSpPr>
        <p:spPr>
          <a:xfrm>
            <a:off x="497150" y="594804"/>
            <a:ext cx="112551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</a:rPr>
              <a:t>P2: </a:t>
            </a:r>
            <a:r>
              <a:rPr lang="en-US" sz="2800" dirty="0"/>
              <a:t>When satellite SSS and SST data has the biggest errors within a region? </a:t>
            </a:r>
          </a:p>
          <a:p>
            <a:r>
              <a:rPr lang="en-US" sz="2800" dirty="0"/>
              <a:t>(Austin)</a:t>
            </a:r>
          </a:p>
          <a:p>
            <a:endParaRPr lang="en-US" sz="2800" dirty="0"/>
          </a:p>
          <a:p>
            <a:pPr marL="285750" indent="-285750">
              <a:buFontTx/>
              <a:buChar char="-"/>
            </a:pP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96F9E1-6A5E-E97B-5F0D-30A64F169624}"/>
              </a:ext>
            </a:extLst>
          </p:cNvPr>
          <p:cNvSpPr txBox="1"/>
          <p:nvPr/>
        </p:nvSpPr>
        <p:spPr>
          <a:xfrm>
            <a:off x="525986" y="1443841"/>
            <a:ext cx="329361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Select a region, clean and aggregate data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Calculate differences between </a:t>
            </a:r>
            <a:r>
              <a:rPr lang="en-US" dirty="0" err="1"/>
              <a:t>saildrone</a:t>
            </a:r>
            <a:r>
              <a:rPr lang="en-US" dirty="0"/>
              <a:t> and satellite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Identify minimal, mean and largest differences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Plot and contrast with other variables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Wind, SST or Salinity, distance to land, day of year</a:t>
            </a:r>
          </a:p>
          <a:p>
            <a:pPr marL="742950" lvl="1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When, where, why are differences largest? 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75A9F-D8CD-E432-988F-1F95EB6089DA}"/>
              </a:ext>
            </a:extLst>
          </p:cNvPr>
          <p:cNvSpPr txBox="1"/>
          <p:nvPr/>
        </p:nvSpPr>
        <p:spPr>
          <a:xfrm>
            <a:off x="5043725" y="6422911"/>
            <a:ext cx="16787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Tang et al., in review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DF44850-7051-59A7-CFE9-5335FAA50F1D}"/>
              </a:ext>
            </a:extLst>
          </p:cNvPr>
          <p:cNvGrpSpPr/>
          <p:nvPr/>
        </p:nvGrpSpPr>
        <p:grpSpPr>
          <a:xfrm>
            <a:off x="4274436" y="3564427"/>
            <a:ext cx="7848434" cy="3113030"/>
            <a:chOff x="4274436" y="3564427"/>
            <a:chExt cx="7848434" cy="31130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3A27A15-25FB-E0C4-77F4-EB2864C14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93471" y="6408443"/>
              <a:ext cx="4487944" cy="26901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C078FA1-2D93-73BF-BD37-224DDFE74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4436" y="3687634"/>
              <a:ext cx="2595792" cy="2617157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CFB4482-4638-E08C-B54B-A33071C079BE}"/>
                </a:ext>
              </a:extLst>
            </p:cNvPr>
            <p:cNvSpPr/>
            <p:nvPr/>
          </p:nvSpPr>
          <p:spPr>
            <a:xfrm>
              <a:off x="9424829" y="3998583"/>
              <a:ext cx="113122" cy="1857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F8DB935-F7B3-4AAE-2E5A-D8814D5900DB}"/>
                </a:ext>
              </a:extLst>
            </p:cNvPr>
            <p:cNvSpPr/>
            <p:nvPr/>
          </p:nvSpPr>
          <p:spPr>
            <a:xfrm>
              <a:off x="6838584" y="3943564"/>
              <a:ext cx="113122" cy="1857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9DC6BB3-A78A-8225-17D2-463CD99EC6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07599" y="3564427"/>
              <a:ext cx="2650962" cy="273647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EDE1E03-C880-6F3F-8EB8-8FDE38631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87453" y="3680954"/>
              <a:ext cx="2543584" cy="2617158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55E0CAD-CE8F-A25F-6E00-B628D2609BB9}"/>
                </a:ext>
              </a:extLst>
            </p:cNvPr>
            <p:cNvSpPr/>
            <p:nvPr/>
          </p:nvSpPr>
          <p:spPr>
            <a:xfrm>
              <a:off x="11964536" y="4430598"/>
              <a:ext cx="158334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4346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40B20-B61C-56EE-76EB-DDC4D3CD1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P3: </a:t>
            </a:r>
            <a:r>
              <a:rPr lang="en-US" dirty="0"/>
              <a:t>Identify upwelling events (part 1) (</a:t>
            </a:r>
            <a:r>
              <a:rPr lang="en-US" dirty="0" err="1"/>
              <a:t>paul</a:t>
            </a:r>
            <a:r>
              <a:rPr lang="en-US" dirty="0"/>
              <a:t>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F5AB5-1D13-C45E-4B8D-1806E24F0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west coast data:</a:t>
            </a:r>
          </a:p>
          <a:p>
            <a:pPr lvl="1"/>
            <a:r>
              <a:rPr lang="en-US" dirty="0"/>
              <a:t>Identify periods with strong equatorward wind with:</a:t>
            </a:r>
          </a:p>
          <a:p>
            <a:pPr lvl="2"/>
            <a:r>
              <a:rPr lang="en-US" dirty="0"/>
              <a:t>Lower temperatures and high salinities</a:t>
            </a:r>
          </a:p>
          <a:p>
            <a:pPr lvl="2"/>
            <a:r>
              <a:rPr lang="en-US" dirty="0"/>
              <a:t>Plot periods, plus 8 days before and after (time series)</a:t>
            </a:r>
          </a:p>
          <a:p>
            <a:pPr lvl="2"/>
            <a:r>
              <a:rPr lang="en-US" dirty="0"/>
              <a:t>TS plot</a:t>
            </a:r>
          </a:p>
          <a:p>
            <a:pPr lvl="2"/>
            <a:r>
              <a:rPr lang="en-US" dirty="0"/>
              <a:t>Plot trajectories w color as date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Q1: do we have good and enough upwelling events to study?</a:t>
            </a:r>
          </a:p>
        </p:txBody>
      </p:sp>
    </p:spTree>
    <p:extLst>
      <p:ext uri="{BB962C8B-B14F-4D97-AF65-F5344CB8AC3E}">
        <p14:creationId xmlns:p14="http://schemas.microsoft.com/office/powerpoint/2010/main" val="1484601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56978</TotalTime>
  <Words>1063</Words>
  <Application>Microsoft Macintosh PowerPoint</Application>
  <PresentationFormat>Widescreen</PresentationFormat>
  <Paragraphs>136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Cleaning the data – only JPL co-located data Functions</vt:lpstr>
      <vt:lpstr>P1: Surface water signature in the California Current (will)</vt:lpstr>
      <vt:lpstr>PowerPoint Presentation</vt:lpstr>
      <vt:lpstr>P3: Identify upwelling events (part 1) (paul) </vt:lpstr>
      <vt:lpstr>PowerPoint Presentation</vt:lpstr>
      <vt:lpstr>P5: Acquire chlorophyll data (meg)</vt:lpstr>
      <vt:lpstr>P6: Put together the cleaning the data process</vt:lpstr>
      <vt:lpstr>P7: All functions together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Marisol Garcia-Reyes</dc:creator>
  <cp:lastModifiedBy>Marisol Garcia-Reyes</cp:lastModifiedBy>
  <cp:revision>35</cp:revision>
  <dcterms:created xsi:type="dcterms:W3CDTF">2022-06-03T04:12:49Z</dcterms:created>
  <dcterms:modified xsi:type="dcterms:W3CDTF">2022-07-18T16:41:13Z</dcterms:modified>
</cp:coreProperties>
</file>

<file path=docProps/thumbnail.jpeg>
</file>